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ument Bold" charset="1" panose="00000300000000000000"/>
      <p:regular r:id="rId20"/>
    </p:embeddedFont>
    <p:embeddedFont>
      <p:font typeface="Monument" charset="1" panose="00000300000000000000"/>
      <p:regular r:id="rId21"/>
    </p:embeddedFont>
    <p:embeddedFont>
      <p:font typeface="Inter" charset="1" panose="020B0502030000000004"/>
      <p:regular r:id="rId22"/>
    </p:embeddedFont>
    <p:embeddedFont>
      <p:font typeface="Archivo Black" charset="1" panose="020B0A03020202020B04"/>
      <p:regular r:id="rId23"/>
    </p:embeddedFont>
    <p:embeddedFont>
      <p:font typeface="Garet Bold" charset="1" panose="00000000000000000000"/>
      <p:regular r:id="rId24"/>
    </p:embeddedFont>
    <p:embeddedFont>
      <p:font typeface="Montserrat Light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" charset="1" panose="00000500000000000000"/>
      <p:regular r:id="rId27"/>
    </p:embeddedFont>
    <p:embeddedFont>
      <p:font typeface="Montaser Arabic Ultra-Bold" charset="1" panose="00000900000000000000"/>
      <p:regular r:id="rId28"/>
    </p:embeddedFont>
    <p:embeddedFont>
      <p:font typeface="Montserrat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Upc4PnCk.mp4" Type="http://schemas.openxmlformats.org/officeDocument/2006/relationships/video"/><Relationship Id="rId4" Target="../media/VAEUpc4PnCk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jpeg" Type="http://schemas.openxmlformats.org/officeDocument/2006/relationships/image"/><Relationship Id="rId6" Target="../media/VAGnw_2-6MQ.mp4" Type="http://schemas.openxmlformats.org/officeDocument/2006/relationships/video"/><Relationship Id="rId7" Target="../media/VAGnw_2-6MQ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https://github.com/Manounnaa/Optimization-Algorithms-Tetris-TS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05824" y="2972300"/>
            <a:ext cx="13426834" cy="200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8"/>
              </a:lnSpc>
            </a:pPr>
            <a:r>
              <a:rPr lang="en-US" sz="5755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Computational Cognitive Science Project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5162" y="-324748"/>
            <a:ext cx="7304966" cy="8229600"/>
          </a:xfrm>
          <a:custGeom>
            <a:avLst/>
            <a:gdLst/>
            <a:ahLst/>
            <a:cxnLst/>
            <a:rect r="r" b="b" t="t" l="l"/>
            <a:pathLst>
              <a:path h="8229600" w="7304966">
                <a:moveTo>
                  <a:pt x="0" y="0"/>
                </a:moveTo>
                <a:lnTo>
                  <a:pt x="7304965" y="0"/>
                </a:lnTo>
                <a:lnTo>
                  <a:pt x="73049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925261" y="3184744"/>
            <a:ext cx="3945389" cy="226302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0" r="-9218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39733" y="1684648"/>
            <a:ext cx="10202953" cy="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4035" spc="-4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5257" y="4104228"/>
            <a:ext cx="7196029" cy="46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3"/>
              </a:lnSpc>
              <a:spcBef>
                <a:spcPct val="0"/>
              </a:spcBef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PATTERN: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5257" y="5784288"/>
            <a:ext cx="8086205" cy="90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COMPONENTS</a:t>
            </a:r>
          </a:p>
          <a:p>
            <a:pPr algn="l" marL="0" indent="0" lvl="0">
              <a:lnSpc>
                <a:spcPts val="352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239733" y="4044219"/>
            <a:ext cx="889234" cy="57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2"/>
              </a:lnSpc>
              <a:spcBef>
                <a:spcPct val="0"/>
              </a:spcBef>
            </a:pPr>
            <a:r>
              <a:rPr lang="en-US" sz="3956" spc="-3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9733" y="5724280"/>
            <a:ext cx="889234" cy="57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2"/>
              </a:lnSpc>
              <a:spcBef>
                <a:spcPct val="0"/>
              </a:spcBef>
            </a:pPr>
            <a:r>
              <a:rPr lang="en-US" sz="3956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5257" y="4811073"/>
            <a:ext cx="6269605" cy="37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128" spc="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Model-View-Controller (MVC)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5257" y="6491133"/>
            <a:ext cx="7260131" cy="16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45" indent="-251372" lvl="1">
              <a:lnSpc>
                <a:spcPts val="3283"/>
              </a:lnSpc>
              <a:buFont typeface="Arial"/>
              <a:buChar char="•"/>
            </a:pPr>
            <a:r>
              <a:rPr lang="en-US" sz="2328" spc="3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Model: ACO algorithm (Graph, Ant, Colony)</a:t>
            </a:r>
          </a:p>
          <a:p>
            <a:pPr algn="l" marL="502745" indent="-251372" lvl="1">
              <a:lnSpc>
                <a:spcPts val="3283"/>
              </a:lnSpc>
              <a:buFont typeface="Arial"/>
              <a:buChar char="•"/>
            </a:pPr>
            <a:r>
              <a:rPr lang="en-US" sz="2328" spc="3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View: PyQt6 GUI</a:t>
            </a:r>
          </a:p>
          <a:p>
            <a:pPr algn="l" marL="502745" indent="-251372" lvl="1">
              <a:lnSpc>
                <a:spcPts val="3283"/>
              </a:lnSpc>
              <a:buFont typeface="Arial"/>
              <a:buChar char="•"/>
            </a:pPr>
            <a:r>
              <a:rPr lang="en-US" sz="2328" spc="3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Controller: Connects logic and interface</a:t>
            </a:r>
          </a:p>
          <a:p>
            <a:pPr algn="l">
              <a:lnSpc>
                <a:spcPts val="328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1846" y="4123895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1846" y="479655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35259" b="28781"/>
          <a:stretch>
            <a:fillRect/>
          </a:stretch>
        </p:blipFill>
        <p:spPr>
          <a:xfrm flipH="false" flipV="false" rot="0">
            <a:off x="8415965" y="3591274"/>
            <a:ext cx="9471861" cy="58609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1846" y="2293039"/>
            <a:ext cx="82251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GUI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2380" y="4086328"/>
            <a:ext cx="6797384" cy="76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7"/>
              </a:lnSpc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Controls:</a:t>
            </a: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Set α, β, ρ, ants, cities</a:t>
            </a:r>
          </a:p>
          <a:p>
            <a:pPr algn="l">
              <a:lnSpc>
                <a:spcPts val="313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42380" y="4758991"/>
            <a:ext cx="6797384" cy="194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7"/>
              </a:lnSpc>
            </a:pPr>
            <a:r>
              <a:rPr lang="en-US" sz="24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Visualizations:</a:t>
            </a:r>
          </a:p>
          <a:p>
            <a:pPr algn="l" marL="521054" indent="-260527" lvl="1">
              <a:lnSpc>
                <a:spcPts val="3137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City </a:t>
            </a: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 &amp; current best path</a:t>
            </a:r>
          </a:p>
          <a:p>
            <a:pPr algn="l" marL="521054" indent="-260527" lvl="1">
              <a:lnSpc>
                <a:spcPts val="3137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path updates</a:t>
            </a:r>
          </a:p>
          <a:p>
            <a:pPr algn="l" marL="521054" indent="-260527" lvl="1">
              <a:lnSpc>
                <a:spcPts val="3137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 progression graph</a:t>
            </a:r>
          </a:p>
          <a:p>
            <a:pPr algn="l">
              <a:lnSpc>
                <a:spcPts val="3137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8298" y="2410022"/>
            <a:ext cx="5974426" cy="3909821"/>
          </a:xfrm>
          <a:custGeom>
            <a:avLst/>
            <a:gdLst/>
            <a:ahLst/>
            <a:cxnLst/>
            <a:rect r="r" b="b" t="t" l="l"/>
            <a:pathLst>
              <a:path h="3909821" w="5974426">
                <a:moveTo>
                  <a:pt x="0" y="0"/>
                </a:moveTo>
                <a:lnTo>
                  <a:pt x="5974426" y="0"/>
                </a:lnTo>
                <a:lnTo>
                  <a:pt x="5974426" y="3909821"/>
                </a:lnTo>
                <a:lnTo>
                  <a:pt x="0" y="3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2" t="0" r="-2362" b="-24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8041" y="2410022"/>
            <a:ext cx="6150257" cy="3909821"/>
          </a:xfrm>
          <a:custGeom>
            <a:avLst/>
            <a:gdLst/>
            <a:ahLst/>
            <a:cxnLst/>
            <a:rect r="r" b="b" t="t" l="l"/>
            <a:pathLst>
              <a:path h="3909821" w="6150257">
                <a:moveTo>
                  <a:pt x="0" y="0"/>
                </a:moveTo>
                <a:lnTo>
                  <a:pt x="6150257" y="0"/>
                </a:lnTo>
                <a:lnTo>
                  <a:pt x="6150257" y="3909821"/>
                </a:lnTo>
                <a:lnTo>
                  <a:pt x="0" y="3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0" r="-800" b="-7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22577"/>
            <a:ext cx="12246604" cy="72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0"/>
              </a:lnSpc>
              <a:spcBef>
                <a:spcPct val="0"/>
              </a:spcBef>
            </a:pPr>
            <a:r>
              <a:rPr lang="en-US" sz="4207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Re</a:t>
            </a:r>
            <a:r>
              <a:rPr lang="en-US" sz="42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sults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38597"/>
            <a:ext cx="10614706" cy="56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7"/>
              </a:lnSpc>
            </a:pPr>
            <a:r>
              <a:rPr lang="en-US" sz="394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1286" y="6717816"/>
            <a:ext cx="974224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 spc="-1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Larger colonies = better </a:t>
            </a:r>
            <a:r>
              <a:rPr lang="en-US" sz="1800" spc="-1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RESULTS, BUT DIMINISHING RETURNS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7351" y="8716562"/>
            <a:ext cx="9233595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MORE 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IT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IES = SLOW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ER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 C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ON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V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RG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NC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,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 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HI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G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H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ER 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VA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R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IANC</a:t>
            </a:r>
            <a:r>
              <a:rPr lang="en-US" sz="1800" spc="-1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8576" y="5999480"/>
            <a:ext cx="4433739" cy="4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653" indent="-345826" lvl="1">
              <a:lnSpc>
                <a:spcPts val="3523"/>
              </a:lnSpc>
              <a:buFont typeface="Arial"/>
              <a:buChar char="•"/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COLONY SIZE: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1112" y="8112838"/>
            <a:ext cx="4777829" cy="4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653" indent="-345826" lvl="1">
              <a:lnSpc>
                <a:spcPts val="3523"/>
              </a:lnSpc>
              <a:buFont typeface="Arial"/>
              <a:buChar char="•"/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PROBLEM SIZE: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7094" y="751974"/>
            <a:ext cx="5373763" cy="5212550"/>
          </a:xfrm>
          <a:custGeom>
            <a:avLst/>
            <a:gdLst/>
            <a:ahLst/>
            <a:cxnLst/>
            <a:rect r="r" b="b" t="t" l="l"/>
            <a:pathLst>
              <a:path h="5212550" w="5373763">
                <a:moveTo>
                  <a:pt x="0" y="0"/>
                </a:moveTo>
                <a:lnTo>
                  <a:pt x="5373763" y="0"/>
                </a:lnTo>
                <a:lnTo>
                  <a:pt x="5373763" y="5212550"/>
                </a:lnTo>
                <a:lnTo>
                  <a:pt x="0" y="521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2759" y="1308661"/>
            <a:ext cx="10202953" cy="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4035" spc="-4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CONCLUSIONS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2407" y="5908491"/>
            <a:ext cx="13278594" cy="32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58" indent="-237879" lvl="1">
              <a:lnSpc>
                <a:spcPts val="2423"/>
              </a:lnSpc>
              <a:buFont typeface="Arial"/>
              <a:buChar char="•"/>
            </a:pPr>
            <a:r>
              <a:rPr lang="en-US" sz="2203" spc="-2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EFFECTIVE BALANCE OF PARAMETERS CRITICAL FOR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407" y="3529699"/>
            <a:ext cx="8359527" cy="32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58" indent="-237879" lvl="1">
              <a:lnSpc>
                <a:spcPts val="2423"/>
              </a:lnSpc>
              <a:buFont typeface="Arial"/>
              <a:buChar char="•"/>
            </a:pPr>
            <a:r>
              <a:rPr lang="en-US" sz="2203" spc="-2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VISUAL INTERFACE AIDS COMPREHENSION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407" y="4719095"/>
            <a:ext cx="11417945" cy="32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58" indent="-237879" lvl="1">
              <a:lnSpc>
                <a:spcPts val="2423"/>
              </a:lnSpc>
              <a:buFont typeface="Arial"/>
              <a:buChar char="•"/>
            </a:pPr>
            <a:r>
              <a:rPr lang="en-US" sz="2203" spc="-2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ACO PERFORMS WELL ON MEDIUM-SIZED TSP INSTANCES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2245" y="1266324"/>
            <a:ext cx="4855221" cy="4114800"/>
          </a:xfrm>
          <a:custGeom>
            <a:avLst/>
            <a:gdLst/>
            <a:ahLst/>
            <a:cxnLst/>
            <a:rect r="r" b="b" t="t" l="l"/>
            <a:pathLst>
              <a:path h="4114800" w="4855221">
                <a:moveTo>
                  <a:pt x="0" y="0"/>
                </a:moveTo>
                <a:lnTo>
                  <a:pt x="4855221" y="0"/>
                </a:lnTo>
                <a:lnTo>
                  <a:pt x="48552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6730" y="2337742"/>
            <a:ext cx="2805758" cy="2805758"/>
          </a:xfrm>
          <a:custGeom>
            <a:avLst/>
            <a:gdLst/>
            <a:ahLst/>
            <a:cxnLst/>
            <a:rect r="r" b="b" t="t" l="l"/>
            <a:pathLst>
              <a:path h="2805758" w="2805758">
                <a:moveTo>
                  <a:pt x="0" y="0"/>
                </a:moveTo>
                <a:lnTo>
                  <a:pt x="2805758" y="0"/>
                </a:lnTo>
                <a:lnTo>
                  <a:pt x="2805758" y="2805758"/>
                </a:lnTo>
                <a:lnTo>
                  <a:pt x="0" y="280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2029" y="566092"/>
            <a:ext cx="1816233" cy="1872405"/>
          </a:xfrm>
          <a:custGeom>
            <a:avLst/>
            <a:gdLst/>
            <a:ahLst/>
            <a:cxnLst/>
            <a:rect r="r" b="b" t="t" l="l"/>
            <a:pathLst>
              <a:path h="1872405" w="1816233">
                <a:moveTo>
                  <a:pt x="0" y="0"/>
                </a:moveTo>
                <a:lnTo>
                  <a:pt x="1816233" y="0"/>
                </a:lnTo>
                <a:lnTo>
                  <a:pt x="1816233" y="1872405"/>
                </a:lnTo>
                <a:lnTo>
                  <a:pt x="0" y="1872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1093" y="1142499"/>
            <a:ext cx="9915637" cy="101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22"/>
              </a:lnSpc>
              <a:spcBef>
                <a:spcPct val="0"/>
              </a:spcBef>
            </a:pPr>
            <a:r>
              <a:rPr lang="en-US" sz="5873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Q</a:t>
            </a:r>
            <a:r>
              <a:rPr lang="en-US" sz="5873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&amp;A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23345"/>
            <a:ext cx="9210009" cy="3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Repository link:</a:t>
            </a:r>
            <a:r>
              <a:rPr lang="en-US" sz="2391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github.com/Manounnaa/Optimization-Algorithms-Tetris-TSP"/>
              </a:rPr>
              <a:t> Optimization-Algorithms-Tetris-TSP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79486" y="0"/>
            <a:ext cx="2808514" cy="2808514"/>
          </a:xfrm>
          <a:custGeom>
            <a:avLst/>
            <a:gdLst/>
            <a:ahLst/>
            <a:cxnLst/>
            <a:rect r="r" b="b" t="t" l="l"/>
            <a:pathLst>
              <a:path h="2808514" w="2808514">
                <a:moveTo>
                  <a:pt x="0" y="0"/>
                </a:moveTo>
                <a:lnTo>
                  <a:pt x="2808514" y="0"/>
                </a:lnTo>
                <a:lnTo>
                  <a:pt x="2808514" y="2808514"/>
                </a:lnTo>
                <a:lnTo>
                  <a:pt x="0" y="2808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14595686" cy="8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Team Members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0530" y="2365659"/>
            <a:ext cx="7783157" cy="187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594" spc="28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Rana Esmail Zekery </a:t>
            </a:r>
          </a:p>
          <a:p>
            <a:pPr algn="l">
              <a:lnSpc>
                <a:spcPts val="5031"/>
              </a:lnSpc>
            </a:pPr>
            <a:r>
              <a:rPr lang="en-US" sz="3594" spc="28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Menna Tullah Hany</a:t>
            </a:r>
          </a:p>
          <a:p>
            <a:pPr algn="l">
              <a:lnSpc>
                <a:spcPts val="5031"/>
              </a:lnSpc>
            </a:pPr>
            <a:r>
              <a:rPr lang="en-US" sz="3594" spc="28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Nadine Hazem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20315"/>
            <a:ext cx="5583827" cy="55838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60699" y="1083960"/>
            <a:ext cx="14595686" cy="168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Part II: Ant Colony Optimization for TSP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03128" y="3187353"/>
            <a:ext cx="10374501" cy="8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INTRODUCTION TO THE TSP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3128" y="4350873"/>
            <a:ext cx="9456048" cy="8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UNDERSTANDING ANT COLONY OPTIMIZATION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8628" y="3115565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98628" y="4479110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3128" y="5514392"/>
            <a:ext cx="8899734" cy="8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IMPLEMENTATION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8628" y="5642629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03128" y="6731820"/>
            <a:ext cx="8415073" cy="42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GUI DEMONSTRATION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3128" y="7538523"/>
            <a:ext cx="9456048" cy="8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ALGORITHM ANALYSIS RESULTS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8628" y="6660032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 strike="noStrike" u="none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98628" y="7666760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03128" y="8907180"/>
            <a:ext cx="8899734" cy="42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8"/>
              </a:lnSpc>
            </a:pPr>
            <a:r>
              <a:rPr lang="en-US" sz="3346" spc="10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 CONCLUSIONS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8628" y="8835392"/>
            <a:ext cx="1039875" cy="54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5"/>
              </a:lnSpc>
            </a:pPr>
            <a:r>
              <a:rPr lang="en-US" sz="4227" spc="126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621837" y="6890652"/>
            <a:ext cx="0" cy="777842"/>
          </a:xfrm>
          <a:prstGeom prst="line">
            <a:avLst/>
          </a:prstGeom>
          <a:ln cap="rnd" w="38100">
            <a:solidFill>
              <a:srgbClr val="50718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6639" y="397689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672417" y="6890652"/>
            <a:ext cx="0" cy="777842"/>
          </a:xfrm>
          <a:prstGeom prst="line">
            <a:avLst/>
          </a:prstGeom>
          <a:ln cap="rnd" w="38100">
            <a:solidFill>
              <a:srgbClr val="50718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77218" y="397689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088202" y="6890652"/>
            <a:ext cx="0" cy="777842"/>
          </a:xfrm>
          <a:prstGeom prst="line">
            <a:avLst/>
          </a:prstGeom>
          <a:ln cap="rnd" w="38100">
            <a:solidFill>
              <a:srgbClr val="50718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793003" y="397689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5138781" y="6890652"/>
            <a:ext cx="0" cy="777842"/>
          </a:xfrm>
          <a:prstGeom prst="line">
            <a:avLst/>
          </a:prstGeom>
          <a:ln cap="rnd" w="38100">
            <a:solidFill>
              <a:srgbClr val="50718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843583" y="3976894"/>
            <a:ext cx="2552297" cy="2552297"/>
          </a:xfrm>
          <a:custGeom>
            <a:avLst/>
            <a:gdLst/>
            <a:ahLst/>
            <a:cxnLst/>
            <a:rect r="r" b="b" t="t" l="l"/>
            <a:pathLst>
              <a:path h="2552297" w="2552297">
                <a:moveTo>
                  <a:pt x="0" y="0"/>
                </a:moveTo>
                <a:lnTo>
                  <a:pt x="2552296" y="0"/>
                </a:lnTo>
                <a:lnTo>
                  <a:pt x="2552296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282374" y="19337"/>
            <a:ext cx="4005626" cy="3957558"/>
            <a:chOff x="0" y="0"/>
            <a:chExt cx="4572000" cy="45171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6554" y="-2690"/>
              <a:ext cx="4639471" cy="4549489"/>
            </a:xfrm>
            <a:custGeom>
              <a:avLst/>
              <a:gdLst/>
              <a:ahLst/>
              <a:cxnLst/>
              <a:rect r="r" b="b" t="t" l="l"/>
              <a:pathLst>
                <a:path h="4549489" w="4639471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l="0" t="-618" r="0" b="-61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72000" cy="4517135"/>
            </a:xfrm>
            <a:custGeom>
              <a:avLst/>
              <a:gdLst/>
              <a:ahLst/>
              <a:cxnLst/>
              <a:rect r="r" b="b" t="t" l="l"/>
              <a:pathLst>
                <a:path h="4517135" w="4572000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t="0" r="-2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55201" y="5067696"/>
            <a:ext cx="2139551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99" spc="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EFINITION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19901"/>
            <a:ext cx="7843080" cy="261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5393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TRAVE</a:t>
            </a:r>
            <a:r>
              <a:rPr lang="en-US" sz="5393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LING SALESMAN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455" y="7973695"/>
            <a:ext cx="4415785" cy="128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Finding th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 shortest possible route that visits each city exactly once and returns to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the origin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83591" y="4874260"/>
            <a:ext cx="2139551" cy="6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spc="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REAL-WORLD 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28215" y="8001869"/>
            <a:ext cx="441578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Logi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stics, planning, manufacturing, DNA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sequencing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8426" y="4947046"/>
            <a:ext cx="213955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MATHEMATICAL FORMULATION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8172830"/>
            <a:ext cx="4415785" cy="128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Presentations are</a:t>
            </a:r>
          </a:p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communication tools </a:t>
            </a:r>
          </a:p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that can be use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 as</a:t>
            </a:r>
          </a:p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lectures.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2145" y="5046668"/>
            <a:ext cx="2139551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spc="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COMPL</a:t>
            </a:r>
            <a:r>
              <a:rPr lang="en-US" sz="2499" spc="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4579" y="8172830"/>
            <a:ext cx="441578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P-hard problem - no efficient exact algorithm for large inst</a:t>
            </a: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0674" y="4015633"/>
            <a:ext cx="3325805" cy="4214869"/>
            <a:chOff x="0" y="0"/>
            <a:chExt cx="838437" cy="1062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8437" cy="1062571"/>
            </a:xfrm>
            <a:custGeom>
              <a:avLst/>
              <a:gdLst/>
              <a:ahLst/>
              <a:cxnLst/>
              <a:rect r="r" b="b" t="t" l="l"/>
              <a:pathLst>
                <a:path h="1062571" w="838437">
                  <a:moveTo>
                    <a:pt x="27934" y="0"/>
                  </a:moveTo>
                  <a:lnTo>
                    <a:pt x="810503" y="0"/>
                  </a:lnTo>
                  <a:cubicBezTo>
                    <a:pt x="825931" y="0"/>
                    <a:pt x="838437" y="12506"/>
                    <a:pt x="838437" y="27934"/>
                  </a:cubicBezTo>
                  <a:lnTo>
                    <a:pt x="838437" y="1034637"/>
                  </a:lnTo>
                  <a:cubicBezTo>
                    <a:pt x="838437" y="1050064"/>
                    <a:pt x="825931" y="1062571"/>
                    <a:pt x="810503" y="1062571"/>
                  </a:cubicBezTo>
                  <a:lnTo>
                    <a:pt x="27934" y="1062571"/>
                  </a:lnTo>
                  <a:cubicBezTo>
                    <a:pt x="12506" y="1062571"/>
                    <a:pt x="0" y="1050064"/>
                    <a:pt x="0" y="1034637"/>
                  </a:cubicBezTo>
                  <a:lnTo>
                    <a:pt x="0" y="27934"/>
                  </a:lnTo>
                  <a:cubicBezTo>
                    <a:pt x="0" y="12506"/>
                    <a:pt x="12506" y="0"/>
                    <a:pt x="27934" y="0"/>
                  </a:cubicBezTo>
                  <a:close/>
                </a:path>
              </a:pathLst>
            </a:custGeom>
            <a:solidFill>
              <a:srgbClr val="B2DBE6">
                <a:alpha val="1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38437" cy="111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81097" y="4015633"/>
            <a:ext cx="3325805" cy="4214869"/>
            <a:chOff x="0" y="0"/>
            <a:chExt cx="838437" cy="10625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8437" cy="1062571"/>
            </a:xfrm>
            <a:custGeom>
              <a:avLst/>
              <a:gdLst/>
              <a:ahLst/>
              <a:cxnLst/>
              <a:rect r="r" b="b" t="t" l="l"/>
              <a:pathLst>
                <a:path h="1062571" w="838437">
                  <a:moveTo>
                    <a:pt x="27934" y="0"/>
                  </a:moveTo>
                  <a:lnTo>
                    <a:pt x="810503" y="0"/>
                  </a:lnTo>
                  <a:cubicBezTo>
                    <a:pt x="825931" y="0"/>
                    <a:pt x="838437" y="12506"/>
                    <a:pt x="838437" y="27934"/>
                  </a:cubicBezTo>
                  <a:lnTo>
                    <a:pt x="838437" y="1034637"/>
                  </a:lnTo>
                  <a:cubicBezTo>
                    <a:pt x="838437" y="1050064"/>
                    <a:pt x="825931" y="1062571"/>
                    <a:pt x="810503" y="1062571"/>
                  </a:cubicBezTo>
                  <a:lnTo>
                    <a:pt x="27934" y="1062571"/>
                  </a:lnTo>
                  <a:cubicBezTo>
                    <a:pt x="12506" y="1062571"/>
                    <a:pt x="0" y="1050064"/>
                    <a:pt x="0" y="1034637"/>
                  </a:cubicBezTo>
                  <a:lnTo>
                    <a:pt x="0" y="27934"/>
                  </a:lnTo>
                  <a:cubicBezTo>
                    <a:pt x="0" y="12506"/>
                    <a:pt x="12506" y="0"/>
                    <a:pt x="27934" y="0"/>
                  </a:cubicBezTo>
                  <a:close/>
                </a:path>
              </a:pathLst>
            </a:custGeom>
            <a:solidFill>
              <a:srgbClr val="B2DBE6">
                <a:alpha val="1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38437" cy="111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31521" y="4015633"/>
            <a:ext cx="3325805" cy="4214869"/>
            <a:chOff x="0" y="0"/>
            <a:chExt cx="838437" cy="1062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8437" cy="1062571"/>
            </a:xfrm>
            <a:custGeom>
              <a:avLst/>
              <a:gdLst/>
              <a:ahLst/>
              <a:cxnLst/>
              <a:rect r="r" b="b" t="t" l="l"/>
              <a:pathLst>
                <a:path h="1062571" w="838437">
                  <a:moveTo>
                    <a:pt x="27934" y="0"/>
                  </a:moveTo>
                  <a:lnTo>
                    <a:pt x="810503" y="0"/>
                  </a:lnTo>
                  <a:cubicBezTo>
                    <a:pt x="825931" y="0"/>
                    <a:pt x="838437" y="12506"/>
                    <a:pt x="838437" y="27934"/>
                  </a:cubicBezTo>
                  <a:lnTo>
                    <a:pt x="838437" y="1034637"/>
                  </a:lnTo>
                  <a:cubicBezTo>
                    <a:pt x="838437" y="1050064"/>
                    <a:pt x="825931" y="1062571"/>
                    <a:pt x="810503" y="1062571"/>
                  </a:cubicBezTo>
                  <a:lnTo>
                    <a:pt x="27934" y="1062571"/>
                  </a:lnTo>
                  <a:cubicBezTo>
                    <a:pt x="12506" y="1062571"/>
                    <a:pt x="0" y="1050064"/>
                    <a:pt x="0" y="1034637"/>
                  </a:cubicBezTo>
                  <a:lnTo>
                    <a:pt x="0" y="27934"/>
                  </a:lnTo>
                  <a:cubicBezTo>
                    <a:pt x="0" y="12506"/>
                    <a:pt x="12506" y="0"/>
                    <a:pt x="27934" y="0"/>
                  </a:cubicBezTo>
                  <a:close/>
                </a:path>
              </a:pathLst>
            </a:custGeom>
            <a:solidFill>
              <a:srgbClr val="B2DBE6">
                <a:alpha val="1686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38437" cy="111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087622">
            <a:off x="14055003" y="772604"/>
            <a:ext cx="3133569" cy="2521430"/>
          </a:xfrm>
          <a:custGeom>
            <a:avLst/>
            <a:gdLst/>
            <a:ahLst/>
            <a:cxnLst/>
            <a:rect r="r" b="b" t="t" l="l"/>
            <a:pathLst>
              <a:path h="2521430" w="3133569">
                <a:moveTo>
                  <a:pt x="0" y="0"/>
                </a:moveTo>
                <a:lnTo>
                  <a:pt x="3133569" y="0"/>
                </a:lnTo>
                <a:lnTo>
                  <a:pt x="3133569" y="2521430"/>
                </a:lnTo>
                <a:lnTo>
                  <a:pt x="0" y="252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1023" y="1440098"/>
            <a:ext cx="7922018" cy="167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Traditional Solutions to TSP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9084" y="5750844"/>
            <a:ext cx="2728986" cy="16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74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Branch and bound, dynamic programming Guaranteed optimal solution but exponential time complexity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9677" y="4490168"/>
            <a:ext cx="2507799" cy="8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b="true" sz="2298">
                <a:solidFill>
                  <a:srgbClr val="B2DB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Exact algorithms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79507" y="5750844"/>
            <a:ext cx="2728986" cy="101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74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Nearest neighbor, greedy algorithms Fast but often suboptimal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90101" y="4490168"/>
            <a:ext cx="2507799" cy="8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b="true" sz="2298">
                <a:solidFill>
                  <a:srgbClr val="B2DB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Heuristic approaches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29931" y="5750844"/>
            <a:ext cx="2728986" cy="16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74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Genetic algorithms, simulated annealing Balance between solution quality and computational cost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0524" y="4490168"/>
            <a:ext cx="2507799" cy="39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b="true" sz="2298">
                <a:solidFill>
                  <a:srgbClr val="B2DB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Metaheuristics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05271" y="1404118"/>
            <a:ext cx="5554029" cy="4073962"/>
            <a:chOff x="0" y="0"/>
            <a:chExt cx="4198620" cy="3079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3"/>
              <a:stretch>
                <a:fillRect l="0" t="-18287" r="0" b="-1828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13052"/>
            <a:ext cx="12246604" cy="167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Ant Colony Optimization - Inspiration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72214"/>
            <a:ext cx="5551702" cy="4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3"/>
              </a:lnSpc>
              <a:spcBef>
                <a:spcPct val="0"/>
              </a:spcBef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ACO ADVANTAGE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5298" y="4872610"/>
            <a:ext cx="6269605" cy="27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628" spc="2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Nature-inspired, good balance of quality &amp; speed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34025"/>
            <a:ext cx="9742245" cy="46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3"/>
              </a:lnSpc>
              <a:spcBef>
                <a:spcPct val="0"/>
              </a:spcBef>
            </a:pPr>
            <a:r>
              <a:rPr lang="en-US" sz="320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INSPIRATION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80758"/>
            <a:ext cx="6630750" cy="37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128" spc="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Ants lay pheromones to find shortest paths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1966" y="7243961"/>
            <a:ext cx="7322034" cy="2250348"/>
            <a:chOff x="0" y="0"/>
            <a:chExt cx="1928437" cy="5926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8437" cy="592684"/>
            </a:xfrm>
            <a:custGeom>
              <a:avLst/>
              <a:gdLst/>
              <a:ahLst/>
              <a:cxnLst/>
              <a:rect r="r" b="b" t="t" l="l"/>
              <a:pathLst>
                <a:path h="592684" w="1928437">
                  <a:moveTo>
                    <a:pt x="94104" y="0"/>
                  </a:moveTo>
                  <a:lnTo>
                    <a:pt x="1834333" y="0"/>
                  </a:lnTo>
                  <a:cubicBezTo>
                    <a:pt x="1859291" y="0"/>
                    <a:pt x="1883227" y="9914"/>
                    <a:pt x="1900875" y="27562"/>
                  </a:cubicBezTo>
                  <a:cubicBezTo>
                    <a:pt x="1918522" y="45210"/>
                    <a:pt x="1928437" y="69146"/>
                    <a:pt x="1928437" y="94104"/>
                  </a:cubicBezTo>
                  <a:lnTo>
                    <a:pt x="1928437" y="498581"/>
                  </a:lnTo>
                  <a:cubicBezTo>
                    <a:pt x="1928437" y="523538"/>
                    <a:pt x="1918522" y="547474"/>
                    <a:pt x="1900875" y="565122"/>
                  </a:cubicBezTo>
                  <a:cubicBezTo>
                    <a:pt x="1883227" y="582770"/>
                    <a:pt x="1859291" y="592684"/>
                    <a:pt x="1834333" y="592684"/>
                  </a:cubicBezTo>
                  <a:lnTo>
                    <a:pt x="94104" y="592684"/>
                  </a:lnTo>
                  <a:cubicBezTo>
                    <a:pt x="69146" y="592684"/>
                    <a:pt x="45210" y="582770"/>
                    <a:pt x="27562" y="565122"/>
                  </a:cubicBezTo>
                  <a:cubicBezTo>
                    <a:pt x="9914" y="547474"/>
                    <a:pt x="0" y="523538"/>
                    <a:pt x="0" y="498581"/>
                  </a:cubicBezTo>
                  <a:lnTo>
                    <a:pt x="0" y="94104"/>
                  </a:lnTo>
                  <a:cubicBezTo>
                    <a:pt x="0" y="69146"/>
                    <a:pt x="9914" y="45210"/>
                    <a:pt x="27562" y="27562"/>
                  </a:cubicBezTo>
                  <a:cubicBezTo>
                    <a:pt x="45210" y="9914"/>
                    <a:pt x="69146" y="0"/>
                    <a:pt x="941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D24">
                    <a:alpha val="100000"/>
                  </a:srgbClr>
                </a:gs>
                <a:gs pos="100000">
                  <a:srgbClr val="D6D6D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28437" cy="640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37266" y="5462009"/>
            <a:ext cx="7081402" cy="2179773"/>
            <a:chOff x="0" y="0"/>
            <a:chExt cx="1865061" cy="574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5061" cy="574097"/>
            </a:xfrm>
            <a:custGeom>
              <a:avLst/>
              <a:gdLst/>
              <a:ahLst/>
              <a:cxnLst/>
              <a:rect r="r" b="b" t="t" l="l"/>
              <a:pathLst>
                <a:path h="574097" w="1865061">
                  <a:moveTo>
                    <a:pt x="98395" y="0"/>
                  </a:moveTo>
                  <a:lnTo>
                    <a:pt x="1766666" y="0"/>
                  </a:lnTo>
                  <a:cubicBezTo>
                    <a:pt x="1821008" y="0"/>
                    <a:pt x="1865061" y="44053"/>
                    <a:pt x="1865061" y="98395"/>
                  </a:cubicBezTo>
                  <a:lnTo>
                    <a:pt x="1865061" y="475702"/>
                  </a:lnTo>
                  <a:cubicBezTo>
                    <a:pt x="1865061" y="501798"/>
                    <a:pt x="1854694" y="526825"/>
                    <a:pt x="1836241" y="545278"/>
                  </a:cubicBezTo>
                  <a:cubicBezTo>
                    <a:pt x="1817789" y="563730"/>
                    <a:pt x="1792762" y="574097"/>
                    <a:pt x="1766666" y="574097"/>
                  </a:cubicBezTo>
                  <a:lnTo>
                    <a:pt x="98395" y="574097"/>
                  </a:lnTo>
                  <a:cubicBezTo>
                    <a:pt x="44053" y="574097"/>
                    <a:pt x="0" y="530044"/>
                    <a:pt x="0" y="475702"/>
                  </a:cubicBezTo>
                  <a:lnTo>
                    <a:pt x="0" y="98395"/>
                  </a:lnTo>
                  <a:cubicBezTo>
                    <a:pt x="0" y="72299"/>
                    <a:pt x="10367" y="47272"/>
                    <a:pt x="28819" y="28819"/>
                  </a:cubicBezTo>
                  <a:cubicBezTo>
                    <a:pt x="47272" y="10367"/>
                    <a:pt x="72299" y="0"/>
                    <a:pt x="983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5D6B">
                    <a:alpha val="100000"/>
                  </a:srgbClr>
                </a:gs>
                <a:gs pos="100000">
                  <a:srgbClr val="D6D6D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65061" cy="621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21966" y="1028700"/>
            <a:ext cx="14644068" cy="1971495"/>
            <a:chOff x="0" y="0"/>
            <a:chExt cx="3856874" cy="5192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56874" cy="519242"/>
            </a:xfrm>
            <a:custGeom>
              <a:avLst/>
              <a:gdLst/>
              <a:ahLst/>
              <a:cxnLst/>
              <a:rect r="r" b="b" t="t" l="l"/>
              <a:pathLst>
                <a:path h="519242" w="3856874">
                  <a:moveTo>
                    <a:pt x="52867" y="0"/>
                  </a:moveTo>
                  <a:lnTo>
                    <a:pt x="3804007" y="0"/>
                  </a:lnTo>
                  <a:cubicBezTo>
                    <a:pt x="3833204" y="0"/>
                    <a:pt x="3856874" y="23669"/>
                    <a:pt x="3856874" y="52867"/>
                  </a:cubicBezTo>
                  <a:lnTo>
                    <a:pt x="3856874" y="466374"/>
                  </a:lnTo>
                  <a:cubicBezTo>
                    <a:pt x="3856874" y="480396"/>
                    <a:pt x="3851304" y="493843"/>
                    <a:pt x="3841390" y="503757"/>
                  </a:cubicBezTo>
                  <a:cubicBezTo>
                    <a:pt x="3831475" y="513672"/>
                    <a:pt x="3818028" y="519242"/>
                    <a:pt x="3804007" y="519242"/>
                  </a:cubicBezTo>
                  <a:lnTo>
                    <a:pt x="52867" y="519242"/>
                  </a:lnTo>
                  <a:cubicBezTo>
                    <a:pt x="23669" y="519242"/>
                    <a:pt x="0" y="495572"/>
                    <a:pt x="0" y="466374"/>
                  </a:cubicBezTo>
                  <a:lnTo>
                    <a:pt x="0" y="52867"/>
                  </a:lnTo>
                  <a:cubicBezTo>
                    <a:pt x="0" y="38846"/>
                    <a:pt x="5570" y="25399"/>
                    <a:pt x="15484" y="15484"/>
                  </a:cubicBezTo>
                  <a:cubicBezTo>
                    <a:pt x="25399" y="5570"/>
                    <a:pt x="38846" y="0"/>
                    <a:pt x="528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D24">
                    <a:alpha val="100000"/>
                  </a:srgbClr>
                </a:gs>
                <a:gs pos="100000">
                  <a:srgbClr val="D6D6D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856874" cy="566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28606" y="6049643"/>
            <a:ext cx="5108164" cy="1294311"/>
          </a:xfrm>
          <a:custGeom>
            <a:avLst/>
            <a:gdLst/>
            <a:ahLst/>
            <a:cxnLst/>
            <a:rect r="r" b="b" t="t" l="l"/>
            <a:pathLst>
              <a:path h="1294311" w="5108164">
                <a:moveTo>
                  <a:pt x="0" y="0"/>
                </a:moveTo>
                <a:lnTo>
                  <a:pt x="5108163" y="0"/>
                </a:lnTo>
                <a:lnTo>
                  <a:pt x="5108163" y="1294310"/>
                </a:lnTo>
                <a:lnTo>
                  <a:pt x="0" y="129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88" r="0" b="-136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68089" y="1380870"/>
            <a:ext cx="12351822" cy="72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264" spc="34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ACO Algorithm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0252" y="7853653"/>
            <a:ext cx="6505462" cy="156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α: Pheromone influence</a:t>
            </a:r>
          </a:p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β: Heuristic (greediness)</a:t>
            </a:r>
          </a:p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ρ: Evaporation rate</a:t>
            </a:r>
          </a:p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Q: Pheromone quantity</a:t>
            </a:r>
          </a:p>
          <a:p>
            <a:pPr algn="ctr">
              <a:lnSpc>
                <a:spcPts val="250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813306" y="7468012"/>
            <a:ext cx="5339355" cy="42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19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Core Parameters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8606" y="5625902"/>
            <a:ext cx="5339355" cy="42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19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Probability Formula: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21966" y="3462187"/>
            <a:ext cx="7081402" cy="2179773"/>
            <a:chOff x="0" y="0"/>
            <a:chExt cx="1865061" cy="5740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65061" cy="574097"/>
            </a:xfrm>
            <a:custGeom>
              <a:avLst/>
              <a:gdLst/>
              <a:ahLst/>
              <a:cxnLst/>
              <a:rect r="r" b="b" t="t" l="l"/>
              <a:pathLst>
                <a:path h="574097" w="1865061">
                  <a:moveTo>
                    <a:pt x="94022" y="0"/>
                  </a:moveTo>
                  <a:lnTo>
                    <a:pt x="1771039" y="0"/>
                  </a:lnTo>
                  <a:cubicBezTo>
                    <a:pt x="1822966" y="0"/>
                    <a:pt x="1865061" y="42095"/>
                    <a:pt x="1865061" y="94022"/>
                  </a:cubicBezTo>
                  <a:lnTo>
                    <a:pt x="1865061" y="480075"/>
                  </a:lnTo>
                  <a:cubicBezTo>
                    <a:pt x="1865061" y="532002"/>
                    <a:pt x="1822966" y="574097"/>
                    <a:pt x="1771039" y="574097"/>
                  </a:cubicBezTo>
                  <a:lnTo>
                    <a:pt x="94022" y="574097"/>
                  </a:lnTo>
                  <a:cubicBezTo>
                    <a:pt x="42095" y="574097"/>
                    <a:pt x="0" y="532002"/>
                    <a:pt x="0" y="480075"/>
                  </a:cubicBezTo>
                  <a:lnTo>
                    <a:pt x="0" y="94022"/>
                  </a:lnTo>
                  <a:cubicBezTo>
                    <a:pt x="0" y="42095"/>
                    <a:pt x="42095" y="0"/>
                    <a:pt x="940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D24">
                    <a:alpha val="100000"/>
                  </a:srgbClr>
                </a:gs>
                <a:gs pos="100000">
                  <a:srgbClr val="D6D6D6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65061" cy="621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09936" y="4276451"/>
            <a:ext cx="6505462" cy="124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Virtual ants build solutions based on pheromone trails &amp; distance</a:t>
            </a:r>
          </a:p>
          <a:p>
            <a:pPr algn="ctr">
              <a:lnSpc>
                <a:spcPts val="2508"/>
              </a:lnSpc>
            </a:pPr>
          </a:p>
          <a:p>
            <a:pPr algn="ctr">
              <a:lnSpc>
                <a:spcPts val="250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692990" y="3757460"/>
            <a:ext cx="5339355" cy="42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442" spc="19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How It Works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4494" y="823978"/>
            <a:ext cx="164615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584494" y="9448873"/>
            <a:ext cx="164615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88912" y="5706414"/>
            <a:ext cx="4811915" cy="2591130"/>
            <a:chOff x="0" y="0"/>
            <a:chExt cx="4890593" cy="26334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90593" cy="2633497"/>
            </a:xfrm>
            <a:custGeom>
              <a:avLst/>
              <a:gdLst/>
              <a:ahLst/>
              <a:cxnLst/>
              <a:rect r="r" b="b" t="t" l="l"/>
              <a:pathLst>
                <a:path h="2633497" w="4890593">
                  <a:moveTo>
                    <a:pt x="473057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473477"/>
                  </a:lnTo>
                  <a:lnTo>
                    <a:pt x="160020" y="2633497"/>
                  </a:lnTo>
                  <a:lnTo>
                    <a:pt x="4730574" y="2633497"/>
                  </a:lnTo>
                  <a:lnTo>
                    <a:pt x="4890593" y="2473477"/>
                  </a:lnTo>
                  <a:lnTo>
                    <a:pt x="4890593" y="160020"/>
                  </a:lnTo>
                  <a:lnTo>
                    <a:pt x="47305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4763593" cy="2554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39459" y="5706414"/>
            <a:ext cx="4811915" cy="2591130"/>
            <a:chOff x="0" y="0"/>
            <a:chExt cx="4890593" cy="26334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90593" cy="2633497"/>
            </a:xfrm>
            <a:custGeom>
              <a:avLst/>
              <a:gdLst/>
              <a:ahLst/>
              <a:cxnLst/>
              <a:rect r="r" b="b" t="t" l="l"/>
              <a:pathLst>
                <a:path h="2633497" w="4890593">
                  <a:moveTo>
                    <a:pt x="473057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473477"/>
                  </a:lnTo>
                  <a:lnTo>
                    <a:pt x="160020" y="2633497"/>
                  </a:lnTo>
                  <a:lnTo>
                    <a:pt x="4730574" y="2633497"/>
                  </a:lnTo>
                  <a:lnTo>
                    <a:pt x="4890593" y="2473477"/>
                  </a:lnTo>
                  <a:lnTo>
                    <a:pt x="4890593" y="160020"/>
                  </a:lnTo>
                  <a:lnTo>
                    <a:pt x="47305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15875"/>
              <a:ext cx="4763593" cy="2554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89883" y="5706414"/>
            <a:ext cx="4811915" cy="2591130"/>
            <a:chOff x="0" y="0"/>
            <a:chExt cx="4890593" cy="2633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90593" cy="2633497"/>
            </a:xfrm>
            <a:custGeom>
              <a:avLst/>
              <a:gdLst/>
              <a:ahLst/>
              <a:cxnLst/>
              <a:rect r="r" b="b" t="t" l="l"/>
              <a:pathLst>
                <a:path h="2633497" w="4890593">
                  <a:moveTo>
                    <a:pt x="473057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473477"/>
                  </a:lnTo>
                  <a:lnTo>
                    <a:pt x="160020" y="2633497"/>
                  </a:lnTo>
                  <a:lnTo>
                    <a:pt x="4730574" y="2633497"/>
                  </a:lnTo>
                  <a:lnTo>
                    <a:pt x="4890593" y="2473477"/>
                  </a:lnTo>
                  <a:lnTo>
                    <a:pt x="4890593" y="160020"/>
                  </a:lnTo>
                  <a:lnTo>
                    <a:pt x="47305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3500" y="15875"/>
              <a:ext cx="4763593" cy="2554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512848" y="-155590"/>
            <a:ext cx="2577899" cy="2975930"/>
          </a:xfrm>
          <a:custGeom>
            <a:avLst/>
            <a:gdLst/>
            <a:ahLst/>
            <a:cxnLst/>
            <a:rect r="r" b="b" t="t" l="l"/>
            <a:pathLst>
              <a:path h="2975930" w="2577899">
                <a:moveTo>
                  <a:pt x="0" y="0"/>
                </a:moveTo>
                <a:lnTo>
                  <a:pt x="2577900" y="0"/>
                </a:lnTo>
                <a:lnTo>
                  <a:pt x="2577900" y="2975929"/>
                </a:lnTo>
                <a:lnTo>
                  <a:pt x="0" y="2975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8912" y="2112166"/>
            <a:ext cx="9815243" cy="82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48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Key Classes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8210" y="6949392"/>
            <a:ext cx="3758249" cy="61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6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Generates distances, computes path cost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8210" y="6234745"/>
            <a:ext cx="3758249" cy="39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spc="11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GRAPH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1401" y="6949392"/>
            <a:ext cx="3758249" cy="3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6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Builds path using probabilities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91401" y="6234745"/>
            <a:ext cx="4105199" cy="39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spc="11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41973" y="6949392"/>
            <a:ext cx="3758249" cy="61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6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Manages ants, updates pheromones, tracks best path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1973" y="6234745"/>
            <a:ext cx="3758249" cy="39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spc="110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COLONY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13052"/>
            <a:ext cx="12246604" cy="158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0"/>
              </a:lnSpc>
              <a:spcBef>
                <a:spcPct val="0"/>
              </a:spcBef>
            </a:pPr>
            <a:r>
              <a:rPr lang="en-US" sz="4507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Par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t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ial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 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vs Ful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l 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P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at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h C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ons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t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r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uc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tion</a:t>
            </a:r>
            <a:r>
              <a:rPr lang="en-US" sz="4507" strike="noStrike" u="none">
                <a:solidFill>
                  <a:srgbClr val="FFFFFF"/>
                </a:solidFill>
                <a:latin typeface="Monument Bold"/>
                <a:ea typeface="Monument Bold"/>
                <a:cs typeface="Monument Bold"/>
                <a:sym typeface="Monument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9898" y="3210122"/>
            <a:ext cx="10614706" cy="47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810" indent="-360905" lvl="1">
              <a:lnSpc>
                <a:spcPts val="3677"/>
              </a:lnSpc>
              <a:buAutoNum type="arabicPeriod" startAt="1"/>
            </a:pPr>
            <a:r>
              <a:rPr lang="en-US" sz="334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STRATEGY COMPARISON: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6801" y="3891391"/>
            <a:ext cx="9742245" cy="37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706" indent="-291853" lvl="1">
              <a:lnSpc>
                <a:spcPts val="2973"/>
              </a:lnSpc>
              <a:buFont typeface="Arial"/>
              <a:buChar char="•"/>
            </a:pPr>
            <a:r>
              <a:rPr lang="en-US" sz="27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 </a:t>
            </a:r>
            <a:r>
              <a:rPr lang="en-US" sz="27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Pa</a:t>
            </a:r>
            <a:r>
              <a:rPr lang="en-US" sz="27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RTIAL PATH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3220" y="4411502"/>
            <a:ext cx="6630750" cy="34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028" spc="2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Higher exploration, potentially better 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6801" y="4976524"/>
            <a:ext cx="9742245" cy="37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116" indent="-281058" lvl="1">
              <a:lnSpc>
                <a:spcPts val="2863"/>
              </a:lnSpc>
              <a:buFont typeface="Arial"/>
              <a:buChar char="•"/>
            </a:pPr>
            <a:r>
              <a:rPr lang="en-US" sz="26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 FULL PATH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2548" y="5504889"/>
            <a:ext cx="6630750" cy="33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28" spc="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Simpler implementation, faster execution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570" y="6238364"/>
            <a:ext cx="10614706" cy="47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343" spc="-3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2.PERFORMANCE TRADEOFFS: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7473" y="7096798"/>
            <a:ext cx="9742245" cy="74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706" indent="-291853" lvl="1">
              <a:lnSpc>
                <a:spcPts val="2973"/>
              </a:lnSpc>
              <a:buFont typeface="Arial"/>
              <a:buChar char="•"/>
            </a:pPr>
            <a:r>
              <a:rPr lang="en-US" sz="27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SOLUTION QUALITY VS COMPUTATIONAL EFFICIENCY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7473" y="8233365"/>
            <a:ext cx="9742245" cy="73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116" indent="-281058" lvl="1">
              <a:lnSpc>
                <a:spcPts val="2863"/>
              </a:lnSpc>
              <a:buFont typeface="Arial"/>
              <a:buChar char="•"/>
            </a:pPr>
            <a:r>
              <a:rPr lang="en-US" sz="2603" spc="-2">
                <a:solidFill>
                  <a:srgbClr val="FFFFFF"/>
                </a:solidFill>
                <a:latin typeface="Monument"/>
                <a:ea typeface="Monument"/>
                <a:cs typeface="Monument"/>
                <a:sym typeface="Monument"/>
              </a:rPr>
              <a:t>EARLY CONVERGENCE VS THOROUGH SEARCH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DAGnM7mrgQ0</dc:identifier>
  <dcterms:modified xsi:type="dcterms:W3CDTF">2011-08-01T06:04:30Z</dcterms:modified>
  <cp:revision>1</cp:revision>
  <dc:title>Black and White Modern Technology Presentation</dc:title>
</cp:coreProperties>
</file>